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1" r:id="rId1"/>
  </p:sldMasterIdLst>
  <p:sldIdLst>
    <p:sldId id="256" r:id="rId2"/>
    <p:sldId id="259" r:id="rId3"/>
    <p:sldId id="262" r:id="rId4"/>
    <p:sldId id="263" r:id="rId5"/>
    <p:sldId id="264" r:id="rId6"/>
    <p:sldId id="265" r:id="rId7"/>
    <p:sldId id="266" r:id="rId8"/>
    <p:sldId id="261" r:id="rId9"/>
    <p:sldId id="257" r:id="rId10"/>
    <p:sldId id="260" r:id="rId11"/>
    <p:sldId id="258" r:id="rId12"/>
    <p:sldId id="274" r:id="rId13"/>
    <p:sldId id="267" r:id="rId14"/>
    <p:sldId id="268" r:id="rId15"/>
    <p:sldId id="270" r:id="rId16"/>
    <p:sldId id="273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E11F"/>
    <a:srgbClr val="A3A100"/>
    <a:srgbClr val="0304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53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1.jpg>
</file>

<file path=ppt/media/image13.png>
</file>

<file path=ppt/media/image14.jpg>
</file>

<file path=ppt/media/image15.jpg>
</file>

<file path=ppt/media/image16.jpg>
</file>

<file path=ppt/media/image17.jpg>
</file>

<file path=ppt/media/image19.png>
</file>

<file path=ppt/media/image2.png>
</file>

<file path=ppt/media/image3.jpg>
</file>

<file path=ppt/media/image5.jpg>
</file>

<file path=ppt/media/image6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793992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1742" y="758311"/>
            <a:ext cx="7726236" cy="2747728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Romantic" panose="00000400000000000000" pitchFamily="2" charset="2"/>
                <a:cs typeface="Times New Roman" panose="02020603050405020304" pitchFamily="18" charset="0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2960" y="3594519"/>
            <a:ext cx="7543800" cy="1143000"/>
          </a:xfrm>
        </p:spPr>
        <p:txBody>
          <a:bodyPr lIns="91440" rIns="91440">
            <a:normAutofit/>
          </a:bodyPr>
          <a:lstStyle>
            <a:lvl1pPr marL="0" indent="0" algn="r">
              <a:buNone/>
              <a:defRPr sz="2400" cap="all" spc="200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lvl="0"/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BDF68E2-58F2-4D09-BE8B-E3BD06533059}" type="datetimeFigureOut">
              <a:rPr lang="en-US" smtClean="0"/>
              <a:pPr/>
              <a:t>7/18/2017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896866" y="3535532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0278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7/18/2017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903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7/18/2017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035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81422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91440" indent="-91440">
              <a:buClr>
                <a:schemeClr val="tx1"/>
              </a:buClr>
              <a:buFont typeface="Wingdings" panose="05000000000000000000" pitchFamily="2" charset="2"/>
              <a:buChar char="Ø"/>
              <a:defRPr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  <a:lvl5pPr>
              <a:buClr>
                <a:schemeClr val="tx1"/>
              </a:buCl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7/18/2017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616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7/18/2017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9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7/18/2017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470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7/18/2017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813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7/18/2017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849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7/18/2017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75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7/18/2017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085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7/18/2017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245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-11432" y="6800789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8142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175395"/>
            <a:ext cx="7543801" cy="469369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98624D31-43A5-475A-80CF-332C9F6DCF35}" type="datetimeFigureOut">
              <a:rPr lang="en-US" smtClean="0"/>
              <a:pPr/>
              <a:t>7/18/2017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22959" y="1116408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6640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3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7200" dirty="0" smtClean="0"/>
              <a:t>SDHCAL</a:t>
            </a:r>
            <a:r>
              <a:rPr lang="zh-CN" altLang="en-US" sz="7200" dirty="0" smtClean="0"/>
              <a:t>工作汇报</a:t>
            </a:r>
            <a:endParaRPr lang="zh-CN" altLang="en-US" sz="72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王宇、洪道金</a:t>
            </a:r>
            <a:endParaRPr lang="en-US" altLang="zh-CN" dirty="0" smtClean="0"/>
          </a:p>
          <a:p>
            <a:r>
              <a:rPr lang="en-US" altLang="zh-CN" dirty="0" smtClean="0"/>
              <a:t>2017/07/19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75855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阳极板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59" y="1175395"/>
            <a:ext cx="7543801" cy="5682605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 smtClean="0"/>
              <a:t>目前</a:t>
            </a:r>
            <a:r>
              <a:rPr lang="en-US" altLang="zh-CN" dirty="0" smtClean="0"/>
              <a:t>ASIC</a:t>
            </a:r>
            <a:r>
              <a:rPr lang="zh-CN" altLang="en-US" dirty="0" smtClean="0"/>
              <a:t>分为</a:t>
            </a:r>
            <a:r>
              <a:rPr lang="en-US" altLang="zh-CN" dirty="0" smtClean="0"/>
              <a:t>4</a:t>
            </a:r>
            <a:r>
              <a:rPr lang="zh-CN" altLang="en-US" dirty="0" smtClean="0"/>
              <a:t>串，每串</a:t>
            </a:r>
            <a:r>
              <a:rPr lang="en-US" altLang="zh-CN" dirty="0" smtClean="0"/>
              <a:t>4</a:t>
            </a:r>
            <a:r>
              <a:rPr lang="zh-CN" altLang="en-US" dirty="0" smtClean="0"/>
              <a:t>片</a:t>
            </a:r>
            <a:r>
              <a:rPr lang="en-US" altLang="zh-CN" dirty="0" smtClean="0"/>
              <a:t>ASIC</a:t>
            </a:r>
            <a:r>
              <a:rPr lang="zh-CN" altLang="en-US" dirty="0" smtClean="0"/>
              <a:t>，采用和现在测试版相同的菊花链结构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LVDS</a:t>
            </a:r>
            <a:r>
              <a:rPr lang="zh-CN" altLang="en-US" dirty="0" smtClean="0"/>
              <a:t>信号由</a:t>
            </a:r>
            <a:r>
              <a:rPr lang="en-US" altLang="zh-CN" dirty="0" smtClean="0"/>
              <a:t>LVDS</a:t>
            </a:r>
            <a:r>
              <a:rPr lang="zh-CN" altLang="en-US" dirty="0" smtClean="0"/>
              <a:t>扇出芯片，</a:t>
            </a:r>
            <a:r>
              <a:rPr lang="en-US" altLang="zh-CN" dirty="0" smtClean="0"/>
              <a:t>1:4</a:t>
            </a:r>
            <a:r>
              <a:rPr lang="zh-CN" altLang="en-US" dirty="0" smtClean="0"/>
              <a:t>扇出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除独立控制的信号，其他</a:t>
            </a:r>
            <a:r>
              <a:rPr lang="zh-CN" altLang="en-US" dirty="0" smtClean="0"/>
              <a:t>控制信号也用扇出芯片扇出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芯片的</a:t>
            </a:r>
            <a:r>
              <a:rPr lang="zh-CN" altLang="en-US" dirty="0"/>
              <a:t>峰</a:t>
            </a:r>
            <a:r>
              <a:rPr lang="zh-CN" altLang="en-US" dirty="0" smtClean="0"/>
              <a:t>保信号通过多路选通器送给</a:t>
            </a:r>
            <a:r>
              <a:rPr lang="en-US" altLang="zh-CN" dirty="0" smtClean="0"/>
              <a:t>DIF</a:t>
            </a:r>
            <a:r>
              <a:rPr lang="zh-CN" altLang="en-US" dirty="0" smtClean="0"/>
              <a:t>板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Microroc</a:t>
            </a:r>
            <a:r>
              <a:rPr lang="zh-CN" altLang="en-US" dirty="0" smtClean="0"/>
              <a:t>比较器输出通过多路选通器送给</a:t>
            </a:r>
            <a:r>
              <a:rPr lang="en-US" altLang="zh-CN" dirty="0" smtClean="0"/>
              <a:t>DIF</a:t>
            </a:r>
            <a:r>
              <a:rPr lang="zh-CN" altLang="en-US" dirty="0" smtClean="0"/>
              <a:t>用作</a:t>
            </a:r>
            <a:r>
              <a:rPr lang="en-US" altLang="zh-CN" dirty="0" smtClean="0"/>
              <a:t>S</a:t>
            </a:r>
            <a:r>
              <a:rPr lang="zh-CN" altLang="en-US" dirty="0" smtClean="0"/>
              <a:t>曲线测试</a:t>
            </a:r>
            <a:endParaRPr lang="en-US" altLang="zh-CN" dirty="0" smtClean="0"/>
          </a:p>
          <a:p>
            <a:r>
              <a:rPr lang="zh-CN" altLang="en-US" dirty="0"/>
              <a:t>盲埋</a:t>
            </a:r>
            <a:r>
              <a:rPr lang="zh-CN" altLang="en-US" dirty="0" smtClean="0"/>
              <a:t>孔板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3.2mm</a:t>
            </a:r>
            <a:r>
              <a:rPr lang="zh-CN" altLang="en-US" dirty="0" smtClean="0"/>
              <a:t>厚度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盲埋孔可以做的孔径</a:t>
            </a:r>
            <a:r>
              <a:rPr lang="en-US" altLang="zh-CN" dirty="0" smtClean="0"/>
              <a:t>0.2mm~0.6mm</a:t>
            </a:r>
            <a:r>
              <a:rPr lang="zh-CN" altLang="en-US" dirty="0" smtClean="0"/>
              <a:t>，树脂塞孔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目前考虑做</a:t>
            </a:r>
            <a:r>
              <a:rPr lang="en-US" altLang="zh-CN" dirty="0" smtClean="0"/>
              <a:t>8</a:t>
            </a:r>
            <a:r>
              <a:rPr lang="zh-CN" altLang="en-US" dirty="0" smtClean="0"/>
              <a:t>层，盲埋孔类型有限制，层数还待评估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周期</a:t>
            </a:r>
            <a:r>
              <a:rPr lang="en-US" altLang="zh-CN" dirty="0" smtClean="0"/>
              <a:t>22</a:t>
            </a:r>
            <a:r>
              <a:rPr lang="zh-CN" altLang="en-US" dirty="0" smtClean="0"/>
              <a:t>天</a:t>
            </a:r>
            <a:r>
              <a:rPr lang="zh-CN" altLang="en-US" dirty="0" smtClean="0"/>
              <a:t>以上</a:t>
            </a:r>
            <a:endParaRPr lang="en-US" altLang="zh-CN" dirty="0" smtClean="0"/>
          </a:p>
          <a:p>
            <a:pPr lvl="1"/>
            <a:endParaRPr lang="en-US" altLang="zh-CN" dirty="0" smtClean="0"/>
          </a:p>
          <a:p>
            <a:pPr lvl="1"/>
            <a:r>
              <a:rPr lang="zh-CN" altLang="en-US" dirty="0" smtClean="0"/>
              <a:t>无锡同步可以做埋电阻板，埋电容板还做不了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70751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改</a:t>
            </a:r>
            <a:r>
              <a:rPr lang="zh-CN" altLang="en-US" dirty="0" smtClean="0"/>
              <a:t>板</a:t>
            </a:r>
            <a:r>
              <a:rPr lang="zh-CN" altLang="en-US" dirty="0" smtClean="0"/>
              <a:t>计划</a:t>
            </a:r>
            <a:r>
              <a:rPr lang="en-US" altLang="zh-CN" dirty="0" smtClean="0"/>
              <a:t>:DIF</a:t>
            </a:r>
            <a:r>
              <a:rPr lang="zh-CN" altLang="en-US" dirty="0" smtClean="0"/>
              <a:t>板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59" y="1175395"/>
            <a:ext cx="5831841" cy="5238105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dirty="0" smtClean="0"/>
              <a:t>DIF(Detector Interface)</a:t>
            </a:r>
            <a:r>
              <a:rPr lang="zh-CN" altLang="en-US" dirty="0" smtClean="0"/>
              <a:t>板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采用和现在相同的</a:t>
            </a:r>
            <a:r>
              <a:rPr lang="en-US" altLang="zh-CN" dirty="0" smtClean="0"/>
              <a:t>A7</a:t>
            </a:r>
            <a:r>
              <a:rPr lang="zh-CN" altLang="en-US" dirty="0" smtClean="0"/>
              <a:t>系列</a:t>
            </a:r>
            <a:r>
              <a:rPr lang="en-US" altLang="zh-CN" dirty="0" smtClean="0"/>
              <a:t>FPGA</a:t>
            </a:r>
          </a:p>
          <a:p>
            <a:pPr lvl="1"/>
            <a:r>
              <a:rPr lang="zh-CN" altLang="en-US" dirty="0" smtClean="0"/>
              <a:t>连接器采用</a:t>
            </a:r>
            <a:r>
              <a:rPr lang="en-US" altLang="zh-CN" dirty="0" err="1" smtClean="0"/>
              <a:t>PandaX</a:t>
            </a:r>
            <a:r>
              <a:rPr lang="en-US" altLang="zh-CN" dirty="0" smtClean="0"/>
              <a:t> III</a:t>
            </a:r>
            <a:r>
              <a:rPr lang="zh-CN" altLang="en-US" dirty="0" smtClean="0"/>
              <a:t>的表贴</a:t>
            </a:r>
            <a:r>
              <a:rPr lang="zh-CN" altLang="en-US" dirty="0" smtClean="0"/>
              <a:t>连接器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和</a:t>
            </a:r>
            <a:r>
              <a:rPr lang="en-US" altLang="zh-CN" dirty="0" err="1" smtClean="0"/>
              <a:t>ECal</a:t>
            </a:r>
            <a:r>
              <a:rPr lang="zh-CN" altLang="en-US" dirty="0" smtClean="0"/>
              <a:t>采用相同的管脚分配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和</a:t>
            </a:r>
            <a:r>
              <a:rPr lang="en-US" altLang="zh-CN" dirty="0" smtClean="0"/>
              <a:t>DAQ</a:t>
            </a:r>
            <a:r>
              <a:rPr lang="zh-CN" altLang="en-US" dirty="0" smtClean="0"/>
              <a:t>板通讯采用</a:t>
            </a:r>
            <a:r>
              <a:rPr lang="en-US" altLang="zh-CN" dirty="0" smtClean="0"/>
              <a:t>USB Type C</a:t>
            </a:r>
            <a:r>
              <a:rPr lang="zh-CN" altLang="en-US" dirty="0" smtClean="0"/>
              <a:t>接口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两</a:t>
            </a:r>
            <a:r>
              <a:rPr lang="zh-CN" altLang="en-US" dirty="0"/>
              <a:t>个</a:t>
            </a:r>
            <a:r>
              <a:rPr lang="en-US" altLang="zh-CN" dirty="0" smtClean="0"/>
              <a:t>Type C</a:t>
            </a:r>
            <a:r>
              <a:rPr lang="zh-CN" altLang="en-US" dirty="0" smtClean="0"/>
              <a:t>共</a:t>
            </a:r>
            <a:r>
              <a:rPr lang="en-US" altLang="zh-CN" dirty="0" smtClean="0"/>
              <a:t>6</a:t>
            </a:r>
            <a:r>
              <a:rPr lang="zh-CN" altLang="en-US" dirty="0" smtClean="0"/>
              <a:t>对</a:t>
            </a:r>
            <a:r>
              <a:rPr lang="en-US" altLang="zh-CN" dirty="0" smtClean="0"/>
              <a:t>LVDS</a:t>
            </a:r>
          </a:p>
          <a:p>
            <a:pPr lvl="2"/>
            <a:r>
              <a:rPr lang="en-US" altLang="zh-CN" dirty="0" smtClean="0"/>
              <a:t>DAQ</a:t>
            </a:r>
            <a:r>
              <a:rPr lang="zh-CN" altLang="en-US" dirty="0" smtClean="0"/>
              <a:t>板下发时钟一对，下发命令一对，</a:t>
            </a:r>
            <a:r>
              <a:rPr lang="en-US" altLang="zh-CN" dirty="0" smtClean="0"/>
              <a:t>DIF</a:t>
            </a:r>
            <a:r>
              <a:rPr lang="zh-CN" altLang="en-US" dirty="0" smtClean="0"/>
              <a:t>上传数据需要一对，剩下</a:t>
            </a:r>
            <a:r>
              <a:rPr lang="en-US" altLang="zh-CN" dirty="0" smtClean="0"/>
              <a:t>3</a:t>
            </a:r>
            <a:r>
              <a:rPr lang="zh-CN" altLang="en-US" dirty="0" smtClean="0"/>
              <a:t>对备份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保留光纤接口兼容</a:t>
            </a:r>
            <a:r>
              <a:rPr lang="en-US" altLang="zh-CN" dirty="0" smtClean="0"/>
              <a:t>FELIX</a:t>
            </a:r>
          </a:p>
          <a:p>
            <a:pPr lvl="1"/>
            <a:r>
              <a:rPr lang="en-US" altLang="zh-CN" dirty="0" smtClean="0"/>
              <a:t>USB2.0 Cy7c68013</a:t>
            </a:r>
            <a:r>
              <a:rPr lang="zh-CN" altLang="en-US" dirty="0" smtClean="0"/>
              <a:t>用作调试用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ADC</a:t>
            </a:r>
            <a:r>
              <a:rPr lang="zh-CN" altLang="en-US" dirty="0" smtClean="0"/>
              <a:t>用来采峰保信号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DIF</a:t>
            </a:r>
            <a:r>
              <a:rPr lang="zh-CN" altLang="en-US" dirty="0" smtClean="0"/>
              <a:t>板</a:t>
            </a:r>
            <a:r>
              <a:rPr lang="zh-CN" altLang="en-US" dirty="0" smtClean="0"/>
              <a:t>和</a:t>
            </a:r>
            <a:r>
              <a:rPr lang="zh-CN" altLang="en-US" dirty="0"/>
              <a:t>阳极板</a:t>
            </a:r>
            <a:r>
              <a:rPr lang="zh-CN" altLang="en-US" dirty="0" smtClean="0"/>
              <a:t>采用</a:t>
            </a:r>
            <a:r>
              <a:rPr lang="zh-CN" altLang="en-US" dirty="0" smtClean="0"/>
              <a:t>柔性版</a:t>
            </a:r>
            <a:r>
              <a:rPr lang="zh-CN" altLang="en-US" dirty="0" smtClean="0"/>
              <a:t>连接</a:t>
            </a:r>
            <a:endParaRPr lang="en-US" altLang="zh-CN" dirty="0" smtClean="0"/>
          </a:p>
          <a:p>
            <a:pPr lvl="1"/>
            <a:r>
              <a:rPr lang="zh-CN" altLang="en-US" dirty="0"/>
              <a:t>考虑</a:t>
            </a:r>
            <a:r>
              <a:rPr lang="zh-CN" altLang="en-US" dirty="0" smtClean="0"/>
              <a:t>到将来的</a:t>
            </a:r>
            <a:r>
              <a:rPr lang="en-US" altLang="zh-CN" dirty="0" smtClean="0"/>
              <a:t>40cm*40cm</a:t>
            </a:r>
            <a:r>
              <a:rPr lang="zh-CN" altLang="en-US" dirty="0" smtClean="0"/>
              <a:t>的探测器</a:t>
            </a:r>
            <a:r>
              <a:rPr lang="en-US" altLang="zh-CN" dirty="0" smtClean="0"/>
              <a:t>DIF</a:t>
            </a:r>
            <a:r>
              <a:rPr lang="zh-CN" altLang="en-US" dirty="0" smtClean="0"/>
              <a:t>板</a:t>
            </a:r>
            <a:r>
              <a:rPr lang="zh-CN" altLang="en-US" dirty="0" smtClean="0"/>
              <a:t>设计</a:t>
            </a:r>
            <a:r>
              <a:rPr lang="zh-CN" altLang="en-US" dirty="0"/>
              <a:t>控制</a:t>
            </a:r>
            <a:r>
              <a:rPr lang="en-US" altLang="zh-CN" dirty="0" smtClean="0"/>
              <a:t>5</a:t>
            </a:r>
            <a:r>
              <a:rPr lang="zh-CN" altLang="en-US" dirty="0" smtClean="0"/>
              <a:t>串</a:t>
            </a:r>
            <a:r>
              <a:rPr lang="en-US" altLang="zh-CN" dirty="0" smtClean="0"/>
              <a:t>ASIC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4801" y="2261517"/>
            <a:ext cx="2489200" cy="234798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02" t="44706" r="15686" b="39869"/>
          <a:stretch/>
        </p:blipFill>
        <p:spPr>
          <a:xfrm>
            <a:off x="5310575" y="1026618"/>
            <a:ext cx="3600000" cy="646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1079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改板计划</a:t>
            </a:r>
            <a:r>
              <a:rPr lang="en-US" altLang="zh-CN" dirty="0" smtClean="0"/>
              <a:t>:DAQ</a:t>
            </a:r>
            <a:r>
              <a:rPr lang="zh-CN" altLang="en-US" dirty="0" smtClean="0"/>
              <a:t>板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DAQ</a:t>
            </a:r>
            <a:r>
              <a:rPr lang="zh-CN" altLang="en-US" dirty="0" smtClean="0"/>
              <a:t>板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ECal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HCal</a:t>
            </a:r>
            <a:r>
              <a:rPr lang="zh-CN" altLang="en-US" dirty="0" smtClean="0"/>
              <a:t>使用同一个</a:t>
            </a:r>
            <a:r>
              <a:rPr lang="en-US" altLang="zh-CN" dirty="0" smtClean="0"/>
              <a:t>DAQ</a:t>
            </a:r>
            <a:r>
              <a:rPr lang="zh-CN" altLang="en-US" dirty="0" smtClean="0"/>
              <a:t>板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需要光纤和</a:t>
            </a:r>
            <a:r>
              <a:rPr lang="en-US" altLang="zh-CN" dirty="0" smtClean="0"/>
              <a:t>USB Type C</a:t>
            </a:r>
            <a:r>
              <a:rPr lang="zh-CN" altLang="en-US" dirty="0" smtClean="0"/>
              <a:t>接口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给</a:t>
            </a:r>
            <a:r>
              <a:rPr lang="en-US" altLang="zh-CN" dirty="0" smtClean="0"/>
              <a:t>DIF</a:t>
            </a:r>
            <a:r>
              <a:rPr lang="zh-CN" altLang="en-US" dirty="0"/>
              <a:t>板</a:t>
            </a:r>
            <a:r>
              <a:rPr lang="zh-CN" altLang="en-US" dirty="0" smtClean="0"/>
              <a:t>下发时钟和命令，汇总</a:t>
            </a:r>
            <a:r>
              <a:rPr lang="en-US" altLang="zh-CN" dirty="0" smtClean="0"/>
              <a:t>DIF</a:t>
            </a:r>
            <a:r>
              <a:rPr lang="zh-CN" altLang="en-US" dirty="0" smtClean="0"/>
              <a:t>板数据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r>
              <a:rPr lang="zh-CN" altLang="en-US" dirty="0" smtClean="0"/>
              <a:t>等</a:t>
            </a:r>
            <a:r>
              <a:rPr lang="en-US" altLang="zh-CN" dirty="0" smtClean="0"/>
              <a:t>DIF</a:t>
            </a:r>
            <a:r>
              <a:rPr lang="zh-CN" altLang="en-US" dirty="0" smtClean="0"/>
              <a:t>板调通之后再设计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5858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芯片采购问题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59" y="1175395"/>
            <a:ext cx="7543801" cy="5441305"/>
          </a:xfrm>
        </p:spPr>
        <p:txBody>
          <a:bodyPr/>
          <a:lstStyle/>
          <a:p>
            <a:r>
              <a:rPr lang="zh-CN" altLang="en-US" dirty="0" smtClean="0"/>
              <a:t>目前计划采购</a:t>
            </a:r>
            <a:r>
              <a:rPr lang="en-US" altLang="zh-CN" dirty="0" smtClean="0"/>
              <a:t>70</a:t>
            </a:r>
            <a:r>
              <a:rPr lang="zh-CN" altLang="en-US" dirty="0" smtClean="0"/>
              <a:t>片</a:t>
            </a:r>
            <a:r>
              <a:rPr lang="en-US" altLang="zh-CN" dirty="0" smtClean="0"/>
              <a:t>Microroc</a:t>
            </a:r>
          </a:p>
          <a:p>
            <a:pPr lvl="1"/>
            <a:r>
              <a:rPr lang="en-US" altLang="zh-CN" dirty="0" smtClean="0"/>
              <a:t>30cm*30cm</a:t>
            </a:r>
            <a:r>
              <a:rPr lang="zh-CN" altLang="en-US" dirty="0" smtClean="0"/>
              <a:t>探测器需要</a:t>
            </a:r>
            <a:r>
              <a:rPr lang="en-US" altLang="zh-CN" dirty="0" smtClean="0"/>
              <a:t>16</a:t>
            </a:r>
            <a:r>
              <a:rPr lang="zh-CN" altLang="en-US" dirty="0" smtClean="0"/>
              <a:t>片，计划做一个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40cm*40cm</a:t>
            </a:r>
            <a:r>
              <a:rPr lang="zh-CN" altLang="en-US" dirty="0" smtClean="0"/>
              <a:t>探测器需要</a:t>
            </a:r>
            <a:r>
              <a:rPr lang="en-US" altLang="zh-CN" dirty="0" smtClean="0"/>
              <a:t>25</a:t>
            </a:r>
            <a:r>
              <a:rPr lang="zh-CN" altLang="en-US" dirty="0" smtClean="0"/>
              <a:t>片，计划做两个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共</a:t>
            </a:r>
            <a:r>
              <a:rPr lang="en-US" altLang="zh-CN" dirty="0" smtClean="0"/>
              <a:t>16 + 25</a:t>
            </a:r>
            <a:r>
              <a:rPr lang="zh-CN" altLang="en-US" dirty="0" smtClean="0"/>
              <a:t>*</a:t>
            </a:r>
            <a:r>
              <a:rPr lang="en-US" altLang="zh-CN" dirty="0" smtClean="0"/>
              <a:t>2 = 66</a:t>
            </a:r>
          </a:p>
          <a:p>
            <a:pPr lvl="1"/>
            <a:r>
              <a:rPr lang="zh-CN" altLang="en-US" dirty="0"/>
              <a:t>需不</a:t>
            </a:r>
            <a:r>
              <a:rPr lang="zh-CN" altLang="en-US" dirty="0" smtClean="0"/>
              <a:t>需要再多几片备份</a:t>
            </a:r>
            <a:r>
              <a:rPr lang="en-US" altLang="zh-CN" dirty="0" smtClean="0"/>
              <a:t>?</a:t>
            </a:r>
          </a:p>
          <a:p>
            <a:r>
              <a:rPr lang="zh-CN" altLang="en-US" dirty="0" smtClean="0"/>
              <a:t>关于</a:t>
            </a:r>
            <a:r>
              <a:rPr lang="en-US" altLang="zh-CN" dirty="0" smtClean="0"/>
              <a:t>GEMROC</a:t>
            </a:r>
          </a:p>
          <a:p>
            <a:pPr lvl="1"/>
            <a:r>
              <a:rPr lang="en-US" altLang="zh-CN" dirty="0" smtClean="0"/>
              <a:t>GEMROC</a:t>
            </a:r>
            <a:r>
              <a:rPr lang="zh-CN" altLang="en-US" dirty="0" smtClean="0"/>
              <a:t>和</a:t>
            </a:r>
            <a:r>
              <a:rPr lang="en-US" altLang="zh-CN" dirty="0" smtClean="0"/>
              <a:t>Microroc</a:t>
            </a:r>
            <a:r>
              <a:rPr lang="zh-CN" altLang="en-US" dirty="0" smtClean="0"/>
              <a:t>相似，用起来问题不大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这两个芯片都不会停产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性能未知，封装是</a:t>
            </a:r>
            <a:r>
              <a:rPr lang="en-US" altLang="zh-CN" dirty="0" smtClean="0"/>
              <a:t>PQFP:2mm~3.8mm,</a:t>
            </a:r>
          </a:p>
          <a:p>
            <a:pPr marL="201168" lvl="1" indent="0">
              <a:buNone/>
            </a:pPr>
            <a:r>
              <a:rPr lang="en-US" altLang="zh-CN" dirty="0" smtClean="0"/>
              <a:t>		Microroc</a:t>
            </a:r>
            <a:r>
              <a:rPr lang="zh-CN" altLang="en-US" dirty="0" smtClean="0"/>
              <a:t>是：</a:t>
            </a:r>
            <a:r>
              <a:rPr lang="en-US" altLang="zh-CN" dirty="0" smtClean="0"/>
              <a:t>TQFP:1mm~1.4mm</a:t>
            </a:r>
          </a:p>
          <a:p>
            <a:pPr lvl="1"/>
            <a:r>
              <a:rPr lang="zh-CN" altLang="en-US" dirty="0" smtClean="0"/>
              <a:t>未来是否使用需要综合性能和厚度来考虑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18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Back U</a:t>
            </a:r>
            <a:r>
              <a:rPr lang="en-US" altLang="zh-CN" dirty="0"/>
              <a:t>p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Back Up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51018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                             </a:t>
            </a:r>
            <a:r>
              <a:rPr lang="zh-CN" altLang="en-US" dirty="0" smtClean="0"/>
              <a:t>对比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27" name="组合 26"/>
          <p:cNvGrpSpPr/>
          <p:nvPr/>
        </p:nvGrpSpPr>
        <p:grpSpPr>
          <a:xfrm>
            <a:off x="5705602" y="0"/>
            <a:ext cx="3334774" cy="3278984"/>
            <a:chOff x="5164689" y="944457"/>
            <a:chExt cx="3334774" cy="3278984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03166" y="1458581"/>
              <a:ext cx="2296297" cy="2263582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37139" y="1764406"/>
              <a:ext cx="503637" cy="404708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37138" y="3260871"/>
              <a:ext cx="503637" cy="404708"/>
            </a:xfrm>
            <a:prstGeom prst="rect">
              <a:avLst/>
            </a:prstGeom>
          </p:spPr>
        </p:pic>
        <p:sp>
          <p:nvSpPr>
            <p:cNvPr id="13" name="乘号 12"/>
            <p:cNvSpPr/>
            <p:nvPr/>
          </p:nvSpPr>
          <p:spPr>
            <a:xfrm>
              <a:off x="6913862" y="2243678"/>
              <a:ext cx="874904" cy="714777"/>
            </a:xfrm>
            <a:prstGeom prst="mathMultiply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5" name="直接箭头连接符 14"/>
            <p:cNvCxnSpPr/>
            <p:nvPr/>
          </p:nvCxnSpPr>
          <p:spPr>
            <a:xfrm>
              <a:off x="6203166" y="2488777"/>
              <a:ext cx="1033972" cy="101595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文本框 16"/>
            <p:cNvSpPr txBox="1"/>
            <p:nvPr/>
          </p:nvSpPr>
          <p:spPr>
            <a:xfrm>
              <a:off x="5164689" y="2231734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FF0000"/>
                  </a:solidFill>
                </a:rPr>
                <a:t>击中通道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8" name="直接箭头连接符 17"/>
            <p:cNvCxnSpPr/>
            <p:nvPr/>
          </p:nvCxnSpPr>
          <p:spPr>
            <a:xfrm>
              <a:off x="7351314" y="1232777"/>
              <a:ext cx="23466" cy="494347"/>
            </a:xfrm>
            <a:prstGeom prst="straightConnector1">
              <a:avLst/>
            </a:prstGeom>
            <a:ln w="762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6683140" y="944457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0070C0"/>
                  </a:solidFill>
                </a:rPr>
                <a:t>测量通道</a:t>
              </a:r>
              <a:endParaRPr lang="zh-CN" altLang="en-US" dirty="0">
                <a:solidFill>
                  <a:srgbClr val="0070C0"/>
                </a:solidFill>
              </a:endParaRPr>
            </a:p>
          </p:txBody>
        </p:sp>
        <p:cxnSp>
          <p:nvCxnSpPr>
            <p:cNvPr id="23" name="直接箭头连接符 22"/>
            <p:cNvCxnSpPr/>
            <p:nvPr/>
          </p:nvCxnSpPr>
          <p:spPr>
            <a:xfrm flipH="1" flipV="1">
              <a:off x="7201036" y="3479433"/>
              <a:ext cx="114176" cy="432224"/>
            </a:xfrm>
            <a:prstGeom prst="straightConnector1">
              <a:avLst/>
            </a:prstGeom>
            <a:ln w="762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/>
            <p:cNvSpPr txBox="1"/>
            <p:nvPr/>
          </p:nvSpPr>
          <p:spPr>
            <a:xfrm>
              <a:off x="6934958" y="3854109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rgbClr val="0070C0"/>
                  </a:solidFill>
                </a:rPr>
                <a:t>测量通道</a:t>
              </a:r>
              <a:endParaRPr lang="zh-CN" altLang="en-US" dirty="0">
                <a:solidFill>
                  <a:srgbClr val="0070C0"/>
                </a:solidFill>
              </a:endParaRPr>
            </a:p>
          </p:txBody>
        </p:sp>
      </p:grpSp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89"/>
          <a:stretch/>
        </p:blipFill>
        <p:spPr>
          <a:xfrm>
            <a:off x="0" y="3438000"/>
            <a:ext cx="4168376" cy="3420000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71"/>
          <a:stretch/>
        </p:blipFill>
        <p:spPr>
          <a:xfrm>
            <a:off x="4594859" y="3438000"/>
            <a:ext cx="4232998" cy="342000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33"/>
          <a:stretch/>
        </p:blipFill>
        <p:spPr>
          <a:xfrm>
            <a:off x="17194" y="28556"/>
            <a:ext cx="4406500" cy="3420000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822959" y="4157074"/>
            <a:ext cx="1693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总计数：</a:t>
            </a:r>
            <a:r>
              <a:rPr lang="en-US" altLang="zh-CN" dirty="0" smtClean="0"/>
              <a:t>35656</a:t>
            </a:r>
            <a:endParaRPr lang="zh-CN" altLang="en-US" dirty="0"/>
          </a:p>
        </p:txBody>
      </p:sp>
      <p:sp>
        <p:nvSpPr>
          <p:cNvPr id="20" name="文本框 19"/>
          <p:cNvSpPr txBox="1"/>
          <p:nvPr/>
        </p:nvSpPr>
        <p:spPr>
          <a:xfrm>
            <a:off x="5329740" y="3907271"/>
            <a:ext cx="1693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总计数：</a:t>
            </a:r>
            <a:r>
              <a:rPr lang="en-US" altLang="zh-CN" dirty="0" smtClean="0"/>
              <a:t>37448</a:t>
            </a:r>
            <a:endParaRPr lang="zh-CN" altLang="en-US" dirty="0"/>
          </a:p>
        </p:txBody>
      </p:sp>
      <p:sp>
        <p:nvSpPr>
          <p:cNvPr id="21" name="文本框 20"/>
          <p:cNvSpPr txBox="1"/>
          <p:nvPr/>
        </p:nvSpPr>
        <p:spPr>
          <a:xfrm>
            <a:off x="721762" y="855325"/>
            <a:ext cx="18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总计数：</a:t>
            </a:r>
            <a:r>
              <a:rPr lang="en-US" altLang="zh-CN" dirty="0" smtClean="0"/>
              <a:t>627104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33367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幅度谱初步扫描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79370"/>
            <a:ext cx="4911774" cy="2542566"/>
          </a:xfrm>
          <a:prstGeom prst="rect">
            <a:avLst/>
          </a:prstGeom>
        </p:spPr>
      </p:pic>
      <p:pic>
        <p:nvPicPr>
          <p:cNvPr id="5" name="图片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027" y="2482548"/>
            <a:ext cx="3346265" cy="2488771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矩形 5"/>
              <p:cNvSpPr/>
              <p:nvPr/>
            </p:nvSpPr>
            <p:spPr>
              <a:xfrm>
                <a:off x="5951908" y="4911178"/>
                <a:ext cx="2601994" cy="3000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1350" kern="10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DAC</m:t>
                      </m:r>
                      <m:r>
                        <a:rPr lang="en-US" altLang="zh-CN" sz="1350" kern="10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=</m:t>
                      </m:r>
                      <m:r>
                        <a:rPr lang="en-US" altLang="zh-CN" sz="1350" i="1" kern="10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en-US" altLang="zh-CN" sz="1350" kern="10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4.26×</m:t>
                      </m:r>
                      <m:r>
                        <m:rPr>
                          <m:sty m:val="p"/>
                        </m:rPr>
                        <a:rPr lang="en-US" altLang="zh-CN" sz="1350" kern="10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Charge</m:t>
                      </m:r>
                      <m:r>
                        <a:rPr lang="en-US" altLang="zh-CN" sz="1350" kern="10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+594.2</m:t>
                      </m:r>
                    </m:oMath>
                  </m:oMathPara>
                </a14:m>
                <a:endParaRPr lang="zh-CN" altLang="en-US" sz="1350" dirty="0"/>
              </a:p>
            </p:txBody>
          </p:sp>
        </mc:Choice>
        <mc:Fallback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1908" y="4911178"/>
                <a:ext cx="2601994" cy="300082"/>
              </a:xfrm>
              <a:prstGeom prst="rect">
                <a:avLst/>
              </a:prstGeom>
              <a:blipFill rotWithShape="0">
                <a:blip r:embed="rId4"/>
                <a:stretch>
                  <a:fillRect b="-816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文本框 6"/>
          <p:cNvSpPr txBox="1"/>
          <p:nvPr/>
        </p:nvSpPr>
        <p:spPr>
          <a:xfrm>
            <a:off x="6457950" y="2265689"/>
            <a:ext cx="152400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dirty="0"/>
              <a:t>DAC</a:t>
            </a:r>
            <a:r>
              <a:rPr lang="zh-CN" altLang="en-US" sz="1350" dirty="0"/>
              <a:t>阈值刻度</a:t>
            </a:r>
            <a:endParaRPr lang="zh-CN" altLang="en-US" sz="1350" dirty="0"/>
          </a:p>
        </p:txBody>
      </p:sp>
      <p:sp>
        <p:nvSpPr>
          <p:cNvPr id="8" name="文本框 7"/>
          <p:cNvSpPr txBox="1"/>
          <p:nvPr/>
        </p:nvSpPr>
        <p:spPr>
          <a:xfrm>
            <a:off x="529909" y="1782067"/>
            <a:ext cx="462049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50" dirty="0"/>
              <a:t>幅度谱通过扫描一个个不同的阈值来实现。</a:t>
            </a:r>
            <a:endParaRPr lang="en-US" altLang="zh-CN" sz="1350" dirty="0"/>
          </a:p>
          <a:p>
            <a:r>
              <a:rPr lang="zh-CN" altLang="en-US" sz="1350" dirty="0"/>
              <a:t>本次测量中，每个阈值扫描</a:t>
            </a:r>
            <a:r>
              <a:rPr lang="en-US" altLang="zh-CN" sz="1350" dirty="0"/>
              <a:t>10000</a:t>
            </a:r>
            <a:r>
              <a:rPr lang="zh-CN" altLang="en-US" sz="1350" dirty="0"/>
              <a:t>个事例</a:t>
            </a:r>
            <a:r>
              <a:rPr lang="zh-CN" altLang="en-US" sz="1350" dirty="0"/>
              <a:t>。</a:t>
            </a:r>
            <a:r>
              <a:rPr lang="en-US" altLang="zh-CN" sz="1350" dirty="0"/>
              <a:t>PMT</a:t>
            </a:r>
            <a:r>
              <a:rPr lang="zh-CN" altLang="en-US" sz="1350" dirty="0"/>
              <a:t>符合计数率为～</a:t>
            </a:r>
            <a:r>
              <a:rPr lang="en-US" altLang="zh-CN" sz="1350" dirty="0"/>
              <a:t>40</a:t>
            </a:r>
            <a:r>
              <a:rPr lang="zh-CN" altLang="en-US" sz="1350" dirty="0"/>
              <a:t>个</a:t>
            </a:r>
            <a:r>
              <a:rPr lang="en-US" altLang="zh-CN" sz="1350" dirty="0"/>
              <a:t>/min</a:t>
            </a:r>
            <a:r>
              <a:rPr lang="zh-CN" altLang="en-US" sz="1350" dirty="0"/>
              <a:t>。</a:t>
            </a:r>
            <a:endParaRPr lang="zh-CN" altLang="en-US" sz="1350" dirty="0"/>
          </a:p>
        </p:txBody>
      </p:sp>
      <p:sp>
        <p:nvSpPr>
          <p:cNvPr id="9" name="文本框 8"/>
          <p:cNvSpPr txBox="1"/>
          <p:nvPr/>
        </p:nvSpPr>
        <p:spPr>
          <a:xfrm>
            <a:off x="817419" y="4911178"/>
            <a:ext cx="336665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50" dirty="0"/>
              <a:t>初步来看，峰位在</a:t>
            </a:r>
            <a:r>
              <a:rPr lang="en-US" altLang="zh-CN" sz="1350" dirty="0"/>
              <a:t>15fc</a:t>
            </a:r>
            <a:r>
              <a:rPr lang="zh-CN" altLang="en-US" sz="1350" dirty="0"/>
              <a:t>左右。需要进一步扫描</a:t>
            </a:r>
            <a:endParaRPr lang="zh-CN" altLang="en-US" sz="1350" dirty="0"/>
          </a:p>
        </p:txBody>
      </p:sp>
    </p:spTree>
    <p:extLst>
      <p:ext uri="{BB962C8B-B14F-4D97-AF65-F5344CB8AC3E}">
        <p14:creationId xmlns:p14="http://schemas.microsoft.com/office/powerpoint/2010/main" val="1368669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效率测试</a:t>
            </a:r>
            <a:endParaRPr lang="zh-CN" altLang="en-US" dirty="0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10" y="1146468"/>
            <a:ext cx="4233350" cy="2076418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4809939" y="1231697"/>
            <a:ext cx="40249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塑料</a:t>
            </a:r>
            <a:r>
              <a:rPr lang="zh-CN" altLang="en-US" dirty="0" smtClean="0"/>
              <a:t>闪烁体：</a:t>
            </a:r>
            <a:r>
              <a:rPr lang="en-US" altLang="zh-CN" dirty="0" smtClean="0"/>
              <a:t>HND-S2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尺寸：</a:t>
            </a:r>
            <a:r>
              <a:rPr lang="en-US" altLang="zh-CN" dirty="0" smtClean="0"/>
              <a:t>150×150×25(H) mm</a:t>
            </a:r>
            <a:r>
              <a:rPr lang="en-US" altLang="zh-CN" baseline="30000" dirty="0" smtClean="0"/>
              <a:t>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上下</a:t>
            </a:r>
            <a:r>
              <a:rPr lang="zh-CN" altLang="en-US" dirty="0" smtClean="0"/>
              <a:t>塑料闪烁体距离：～</a:t>
            </a:r>
            <a:r>
              <a:rPr lang="en-US" altLang="zh-CN" dirty="0" smtClean="0"/>
              <a:t>25cm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测量探测器的四个区域</a:t>
            </a:r>
            <a:r>
              <a:rPr lang="en-US" altLang="zh-CN" dirty="0" smtClean="0"/>
              <a:t>~15cm*18cm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PMT</a:t>
            </a:r>
            <a:r>
              <a:rPr lang="zh-CN" altLang="en-US" dirty="0" smtClean="0"/>
              <a:t>阈值：</a:t>
            </a:r>
            <a:r>
              <a:rPr lang="en-US" altLang="zh-CN" dirty="0" smtClean="0"/>
              <a:t>255mV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GEM</a:t>
            </a:r>
            <a:r>
              <a:rPr lang="zh-CN" altLang="en-US" dirty="0" smtClean="0"/>
              <a:t>探测器阈值：</a:t>
            </a:r>
            <a:r>
              <a:rPr lang="en-US" altLang="zh-CN" dirty="0" smtClean="0"/>
              <a:t>6fc,20fC,150fC</a:t>
            </a:r>
            <a:endParaRPr lang="zh-CN" altLang="en-US" dirty="0"/>
          </a:p>
        </p:txBody>
      </p:sp>
      <p:sp>
        <p:nvSpPr>
          <p:cNvPr id="23" name="文本框 22"/>
          <p:cNvSpPr txBox="1"/>
          <p:nvPr/>
        </p:nvSpPr>
        <p:spPr>
          <a:xfrm>
            <a:off x="3548859" y="3031660"/>
            <a:ext cx="53317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探测效率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芯片</a:t>
            </a:r>
            <a:r>
              <a:rPr lang="en-US" altLang="zh-CN" dirty="0" smtClean="0"/>
              <a:t>ACQ</a:t>
            </a:r>
            <a:r>
              <a:rPr lang="zh-CN" altLang="en-US" dirty="0" smtClean="0"/>
              <a:t>功能得到的结果：</a:t>
            </a:r>
            <a:r>
              <a:rPr lang="en-US" altLang="zh-CN" dirty="0" smtClean="0"/>
              <a:t>10981/13000</a:t>
            </a:r>
            <a:r>
              <a:rPr lang="zh-CN" altLang="en-US" dirty="0" smtClean="0"/>
              <a:t>～</a:t>
            </a:r>
            <a:r>
              <a:rPr lang="en-US" altLang="zh-CN" dirty="0" smtClean="0">
                <a:solidFill>
                  <a:srgbClr val="FF0000"/>
                </a:solidFill>
              </a:rPr>
              <a:t>84.5</a:t>
            </a:r>
            <a:r>
              <a:rPr lang="en-US" altLang="zh-CN" dirty="0" smtClean="0">
                <a:solidFill>
                  <a:srgbClr val="FF0000"/>
                </a:solidFill>
              </a:rPr>
              <a:t>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直接计算触发率的方式：</a:t>
            </a:r>
            <a:r>
              <a:rPr lang="en-US" altLang="zh-CN" dirty="0" smtClean="0"/>
              <a:t>9069/10000</a:t>
            </a:r>
            <a:r>
              <a:rPr lang="zh-CN" altLang="en-US" dirty="0"/>
              <a:t> </a:t>
            </a:r>
            <a:r>
              <a:rPr lang="zh-CN" altLang="en-US" dirty="0" smtClean="0"/>
              <a:t>～</a:t>
            </a:r>
            <a:r>
              <a:rPr lang="en-US" altLang="zh-CN" dirty="0" smtClean="0"/>
              <a:t>80%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32" name="灯片编号占位符 11"/>
          <p:cNvSpPr>
            <a:spLocks noGrp="1"/>
          </p:cNvSpPr>
          <p:nvPr>
            <p:ph type="sldNum" sz="quarter" idx="12"/>
          </p:nvPr>
        </p:nvSpPr>
        <p:spPr>
          <a:xfrm>
            <a:off x="2839892" y="6240797"/>
            <a:ext cx="2743200" cy="365125"/>
          </a:xfrm>
        </p:spPr>
        <p:txBody>
          <a:bodyPr/>
          <a:lstStyle/>
          <a:p>
            <a:fld id="{BF909BC7-1F4E-4E6A-9830-5443951FCA7F}" type="slidenum">
              <a:rPr lang="zh-CN" altLang="en-US" smtClean="0"/>
              <a:t>2</a:t>
            </a:fld>
            <a:endParaRPr lang="zh-CN" altLang="en-US"/>
          </a:p>
        </p:txBody>
      </p:sp>
      <p:grpSp>
        <p:nvGrpSpPr>
          <p:cNvPr id="36" name="组合 35"/>
          <p:cNvGrpSpPr/>
          <p:nvPr/>
        </p:nvGrpSpPr>
        <p:grpSpPr>
          <a:xfrm>
            <a:off x="0" y="4177112"/>
            <a:ext cx="6421292" cy="2680888"/>
            <a:chOff x="0" y="3793059"/>
            <a:chExt cx="6421292" cy="2680888"/>
          </a:xfrm>
        </p:grpSpPr>
        <p:pic>
          <p:nvPicPr>
            <p:cNvPr id="35" name="图片 3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793059"/>
              <a:ext cx="6421292" cy="2680888"/>
            </a:xfrm>
            <a:prstGeom prst="rect">
              <a:avLst/>
            </a:prstGeom>
          </p:spPr>
        </p:pic>
        <p:sp>
          <p:nvSpPr>
            <p:cNvPr id="25" name="文本框 24"/>
            <p:cNvSpPr txBox="1"/>
            <p:nvPr/>
          </p:nvSpPr>
          <p:spPr>
            <a:xfrm>
              <a:off x="3293669" y="4153674"/>
              <a:ext cx="9178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 smtClean="0">
                  <a:solidFill>
                    <a:srgbClr val="0304A5"/>
                  </a:solidFill>
                </a:rPr>
                <a:t>PMT1</a:t>
              </a:r>
              <a:endParaRPr lang="zh-CN" altLang="en-US" b="1" dirty="0">
                <a:solidFill>
                  <a:srgbClr val="0304A5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3986166" y="4285334"/>
              <a:ext cx="82377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b="1" dirty="0" smtClean="0">
                  <a:solidFill>
                    <a:srgbClr val="FF0000"/>
                  </a:solidFill>
                </a:rPr>
                <a:t>PMT2</a:t>
              </a:r>
              <a:endParaRPr lang="zh-CN" altLang="en-US" b="1" dirty="0">
                <a:solidFill>
                  <a:srgbClr val="FF0000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3548859" y="5118982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 smtClean="0">
                  <a:solidFill>
                    <a:srgbClr val="26E11F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符合信号</a:t>
              </a:r>
              <a:endParaRPr lang="zh-CN" altLang="en-US" b="1" dirty="0">
                <a:solidFill>
                  <a:srgbClr val="26E11F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1571163" y="3987224"/>
              <a:ext cx="179408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b="1" dirty="0" smtClean="0">
                  <a:solidFill>
                    <a:srgbClr val="A3A100"/>
                  </a:solidFill>
                </a:rPr>
                <a:t>GEM</a:t>
              </a:r>
              <a:r>
                <a:rPr lang="zh-CN" altLang="en-US" b="1" dirty="0" smtClean="0">
                  <a:solidFill>
                    <a:srgbClr val="A3A100"/>
                  </a:solidFill>
                </a:rPr>
                <a:t>探测器信号</a:t>
              </a:r>
              <a:endParaRPr lang="zh-CN" altLang="en-US" b="1" dirty="0">
                <a:solidFill>
                  <a:srgbClr val="A3A100"/>
                </a:solidFill>
              </a:endParaRPr>
            </a:p>
          </p:txBody>
        </p:sp>
        <p:cxnSp>
          <p:nvCxnSpPr>
            <p:cNvPr id="29" name="直接箭头连接符 28"/>
            <p:cNvCxnSpPr>
              <a:stCxn id="25" idx="2"/>
            </p:cNvCxnSpPr>
            <p:nvPr/>
          </p:nvCxnSpPr>
          <p:spPr>
            <a:xfrm flipH="1">
              <a:off x="3548860" y="4523006"/>
              <a:ext cx="203740" cy="222122"/>
            </a:xfrm>
            <a:prstGeom prst="straightConnector1">
              <a:avLst/>
            </a:prstGeom>
            <a:ln w="25400">
              <a:solidFill>
                <a:srgbClr val="0304A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箭头连接符 29"/>
            <p:cNvCxnSpPr/>
            <p:nvPr/>
          </p:nvCxnSpPr>
          <p:spPr>
            <a:xfrm flipH="1">
              <a:off x="3901273" y="4634067"/>
              <a:ext cx="201584" cy="22878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箭头连接符 30"/>
            <p:cNvCxnSpPr/>
            <p:nvPr/>
          </p:nvCxnSpPr>
          <p:spPr>
            <a:xfrm>
              <a:off x="2156852" y="4346249"/>
              <a:ext cx="224441" cy="435988"/>
            </a:xfrm>
            <a:prstGeom prst="straightConnector1">
              <a:avLst/>
            </a:prstGeom>
            <a:ln w="25400">
              <a:solidFill>
                <a:srgbClr val="A3A1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箭头连接符 32"/>
            <p:cNvCxnSpPr>
              <a:stCxn id="27" idx="1"/>
            </p:cNvCxnSpPr>
            <p:nvPr/>
          </p:nvCxnSpPr>
          <p:spPr>
            <a:xfrm flipH="1">
              <a:off x="3163660" y="5303648"/>
              <a:ext cx="385199" cy="111603"/>
            </a:xfrm>
            <a:prstGeom prst="straightConnector1">
              <a:avLst/>
            </a:prstGeom>
            <a:ln w="28575">
              <a:solidFill>
                <a:srgbClr val="26E11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79327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关于效率的分析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59" y="1175395"/>
            <a:ext cx="7543801" cy="5593705"/>
          </a:xfrm>
        </p:spPr>
        <p:txBody>
          <a:bodyPr/>
          <a:lstStyle/>
          <a:p>
            <a:r>
              <a:rPr lang="zh-CN" altLang="en-US" dirty="0" smtClean="0"/>
              <a:t>效率测量中的问题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4</a:t>
            </a:r>
            <a:r>
              <a:rPr lang="zh-CN" altLang="en-US" dirty="0" smtClean="0"/>
              <a:t>片</a:t>
            </a:r>
            <a:r>
              <a:rPr lang="en-US" altLang="zh-CN" dirty="0" smtClean="0"/>
              <a:t>ASIC</a:t>
            </a:r>
            <a:r>
              <a:rPr lang="zh-CN" altLang="en-US" dirty="0" smtClean="0"/>
              <a:t>基线有不一致，统一设阈值阈值</a:t>
            </a:r>
            <a:r>
              <a:rPr lang="en-US" altLang="zh-CN" dirty="0" smtClean="0"/>
              <a:t>6fC</a:t>
            </a:r>
            <a:r>
              <a:rPr lang="zh-CN" altLang="en-US" dirty="0" smtClean="0"/>
              <a:t>，可能偏高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闪烁体的接收度问题，包装好的闪烁体大小为</a:t>
            </a:r>
            <a:r>
              <a:rPr lang="en-US" altLang="zh-CN" dirty="0" smtClean="0"/>
              <a:t>16.8cm*23cm</a:t>
            </a:r>
            <a:r>
              <a:rPr lang="zh-CN" altLang="en-US" dirty="0" smtClean="0"/>
              <a:t>可能有没对齐</a:t>
            </a:r>
            <a:endParaRPr lang="en-US" altLang="zh-CN" dirty="0" smtClean="0"/>
          </a:p>
          <a:p>
            <a:r>
              <a:rPr lang="zh-CN" altLang="en-US" dirty="0"/>
              <a:t>解决</a:t>
            </a:r>
            <a:r>
              <a:rPr lang="zh-CN" altLang="en-US" dirty="0" smtClean="0"/>
              <a:t>办法</a:t>
            </a:r>
            <a:endParaRPr lang="en-US" altLang="zh-CN" dirty="0" smtClean="0"/>
          </a:p>
          <a:p>
            <a:pPr marL="715518" lvl="1" indent="-514350">
              <a:buFont typeface="+mj-lt"/>
              <a:buAutoNum type="arabicPeriod"/>
            </a:pPr>
            <a:r>
              <a:rPr lang="zh-CN" altLang="en-US" dirty="0" smtClean="0"/>
              <a:t>需要两个小的闪烁体，只测一个区域，阈可以设低一点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需要订购两个小的闪烁体，考虑到后面测试用，</a:t>
            </a:r>
            <a:r>
              <a:rPr lang="en-US" altLang="zh-CN" dirty="0" smtClean="0"/>
              <a:t>5cm*5cm</a:t>
            </a:r>
            <a:r>
              <a:rPr lang="zh-CN" altLang="en-US" dirty="0" smtClean="0"/>
              <a:t>比较合适</a:t>
            </a:r>
            <a:endParaRPr lang="en-US" altLang="zh-CN" dirty="0" smtClean="0"/>
          </a:p>
          <a:p>
            <a:pPr marL="715518" lvl="1" indent="-514350">
              <a:buFont typeface="+mj-lt"/>
              <a:buAutoNum type="arabicPeriod"/>
            </a:pPr>
            <a:r>
              <a:rPr lang="zh-CN" altLang="en-US" dirty="0" smtClean="0"/>
              <a:t>用转接板来测效率，把转接板所有的信号连在一起，用插件测量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4368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宇宙线数据分析串扰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先找到一次击中最大的</a:t>
            </a:r>
            <a:r>
              <a:rPr lang="en-US" altLang="zh-CN" dirty="0" smtClean="0"/>
              <a:t>Pad</a:t>
            </a:r>
            <a:r>
              <a:rPr lang="zh-CN" altLang="en-US" dirty="0" smtClean="0"/>
              <a:t>，然后分析其周围</a:t>
            </a:r>
            <a:r>
              <a:rPr lang="zh-CN" altLang="en-US" dirty="0"/>
              <a:t>九</a:t>
            </a:r>
            <a:r>
              <a:rPr lang="zh-CN" altLang="en-US" dirty="0" smtClean="0"/>
              <a:t>宫格内的数据</a:t>
            </a:r>
            <a:endParaRPr lang="zh-CN" altLang="en-US" dirty="0"/>
          </a:p>
        </p:txBody>
      </p:sp>
      <p:graphicFrame>
        <p:nvGraphicFramePr>
          <p:cNvPr id="4" name="Group 5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65134330"/>
              </p:ext>
            </p:extLst>
          </p:nvPr>
        </p:nvGraphicFramePr>
        <p:xfrm>
          <a:off x="279673" y="2746496"/>
          <a:ext cx="6928572" cy="3203724"/>
        </p:xfrm>
        <a:graphic>
          <a:graphicData uri="http://schemas.openxmlformats.org/drawingml/2006/table">
            <a:tbl>
              <a:tblPr/>
              <a:tblGrid>
                <a:gridCol w="2951576"/>
                <a:gridCol w="1500509"/>
                <a:gridCol w="1281238"/>
                <a:gridCol w="1195249"/>
              </a:tblGrid>
              <a:tr h="537966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1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非击中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pad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信号分析（</a:t>
                      </a:r>
                      <a:r>
                        <a:rPr kumimoji="0" lang="en-US" altLang="zh-CN" sz="16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evts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）</a:t>
                      </a:r>
                      <a:endParaRPr kumimoji="0" lang="zh-CN" altLang="en-US" sz="1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62046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过第一个阈 </a:t>
                      </a: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6 fc</a:t>
                      </a: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过第二个阈 </a:t>
                      </a: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20 fc</a:t>
                      </a: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过第三个阈 </a:t>
                      </a: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150fc</a:t>
                      </a: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</a:tr>
              <a:tr h="52345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过第一个阈</a:t>
                      </a:r>
                      <a:r>
                        <a:rPr kumimoji="0" 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  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6 fc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：</a:t>
                      </a:r>
                      <a:r>
                        <a:rPr kumimoji="0" 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  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4864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（</a:t>
                      </a:r>
                      <a:r>
                        <a:rPr kumimoji="0" lang="en-US" altLang="zh-CN" sz="16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evts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）</a:t>
                      </a:r>
                      <a:endParaRPr kumimoji="0" lang="zh-CN" altLang="en-US" sz="1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21</a:t>
                      </a:r>
                      <a:endParaRPr kumimoji="0" lang="zh-CN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0</a:t>
                      </a:r>
                      <a:endParaRPr kumimoji="0" lang="zh-CN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0</a:t>
                      </a:r>
                      <a:endParaRPr kumimoji="0" lang="zh-CN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</a:tr>
              <a:tr h="49919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过第二个阈 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20  fc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： </a:t>
                      </a:r>
                      <a:r>
                        <a:rPr kumimoji="0" 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 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4688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（</a:t>
                      </a:r>
                      <a:r>
                        <a:rPr kumimoji="0" lang="en-US" altLang="zh-CN" sz="16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evts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）</a:t>
                      </a:r>
                      <a:endParaRPr kumimoji="0" lang="zh-CN" altLang="en-US" sz="1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49</a:t>
                      </a:r>
                      <a:endParaRPr kumimoji="0" lang="zh-CN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35</a:t>
                      </a:r>
                      <a:endParaRPr kumimoji="0" lang="zh-CN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0</a:t>
                      </a:r>
                      <a:endParaRPr kumimoji="0" lang="zh-CN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</a:tr>
              <a:tr h="52345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过第三个阈</a:t>
                      </a:r>
                      <a:r>
                        <a:rPr kumimoji="0" 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  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150  fc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：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448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（</a:t>
                      </a:r>
                      <a:r>
                        <a:rPr kumimoji="0" lang="en-US" altLang="zh-CN" sz="16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evts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）</a:t>
                      </a:r>
                      <a:endParaRPr kumimoji="0" lang="zh-CN" altLang="en-US" sz="1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23</a:t>
                      </a:r>
                      <a:endParaRPr kumimoji="0" lang="zh-CN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21</a:t>
                      </a:r>
                      <a:endParaRPr kumimoji="0" lang="zh-CN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5</a:t>
                      </a:r>
                      <a:endParaRPr kumimoji="0" lang="zh-CN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</a:tr>
              <a:tr h="49919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总计数：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10000</a:t>
                      </a:r>
                      <a:r>
                        <a:rPr kumimoji="0" 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 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 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（</a:t>
                      </a:r>
                      <a:r>
                        <a:rPr kumimoji="0" lang="en-US" altLang="zh-CN" sz="16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evts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）</a:t>
                      </a:r>
                      <a:endParaRPr kumimoji="0" lang="zh-CN" altLang="en-US" sz="1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93(0.93%)</a:t>
                      </a:r>
                      <a:endParaRPr kumimoji="0" lang="zh-CN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56(0.56%)</a:t>
                      </a:r>
                      <a:endParaRPr kumimoji="0" lang="zh-CN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5(0.05%)</a:t>
                      </a:r>
                      <a:endParaRPr kumimoji="0" lang="zh-CN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960582" y="6031346"/>
            <a:ext cx="4784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对相邻</a:t>
            </a:r>
            <a:r>
              <a:rPr lang="en-US" altLang="zh-CN" dirty="0" smtClean="0"/>
              <a:t>pad</a:t>
            </a:r>
            <a:r>
              <a:rPr lang="zh-CN" altLang="en-US" dirty="0" smtClean="0"/>
              <a:t>有影响的事例数所占比例为</a:t>
            </a:r>
            <a:r>
              <a:rPr lang="en-US" altLang="zh-CN" dirty="0" smtClean="0"/>
              <a:t>1.54%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969818" y="2059602"/>
            <a:ext cx="477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设置</a:t>
            </a:r>
            <a:r>
              <a:rPr lang="en-US" altLang="zh-CN" dirty="0" smtClean="0"/>
              <a:t>3</a:t>
            </a:r>
            <a:r>
              <a:rPr lang="zh-CN" altLang="en-US" dirty="0" smtClean="0"/>
              <a:t>个阈，</a:t>
            </a:r>
            <a:r>
              <a:rPr lang="en-US" altLang="zh-CN" dirty="0" smtClean="0"/>
              <a:t>6fc</a:t>
            </a:r>
            <a:r>
              <a:rPr lang="zh-CN" altLang="en-US" dirty="0" smtClean="0"/>
              <a:t>、</a:t>
            </a:r>
            <a:r>
              <a:rPr lang="en-US" altLang="zh-CN" dirty="0" smtClean="0"/>
              <a:t>20fc</a:t>
            </a:r>
            <a:r>
              <a:rPr lang="zh-CN" altLang="en-US" dirty="0" smtClean="0"/>
              <a:t>、</a:t>
            </a:r>
            <a:r>
              <a:rPr lang="en-US" altLang="zh-CN" dirty="0" smtClean="0"/>
              <a:t>150fc</a:t>
            </a:r>
            <a:r>
              <a:rPr lang="zh-CN" altLang="en-US" dirty="0" smtClean="0"/>
              <a:t>。分别统计当击中</a:t>
            </a:r>
            <a:r>
              <a:rPr lang="en-US" altLang="zh-CN" dirty="0" smtClean="0"/>
              <a:t>pad</a:t>
            </a:r>
            <a:r>
              <a:rPr lang="zh-CN" altLang="en-US" dirty="0" smtClean="0"/>
              <a:t>信号过阈时，相邻信号过阈情况</a:t>
            </a:r>
            <a:r>
              <a:rPr lang="en-US" altLang="zh-CN" dirty="0" smtClean="0"/>
              <a:t>.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7603" y="1749222"/>
            <a:ext cx="1552443" cy="154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360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X</a:t>
            </a:r>
            <a:r>
              <a:rPr lang="zh-CN" altLang="en-US" dirty="0" smtClean="0"/>
              <a:t>射线测串扰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用了两个</a:t>
            </a:r>
            <a:r>
              <a:rPr lang="en-US" altLang="zh-CN" dirty="0" smtClean="0"/>
              <a:t>X</a:t>
            </a:r>
            <a:r>
              <a:rPr lang="zh-CN" altLang="en-US" dirty="0" smtClean="0"/>
              <a:t>光管对比</a:t>
            </a:r>
            <a:endParaRPr lang="zh-CN" altLang="en-US" dirty="0"/>
          </a:p>
        </p:txBody>
      </p:sp>
      <p:graphicFrame>
        <p:nvGraphicFramePr>
          <p:cNvPr id="4" name="Group 5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3131060"/>
              </p:ext>
            </p:extLst>
          </p:nvPr>
        </p:nvGraphicFramePr>
        <p:xfrm>
          <a:off x="319058" y="3091681"/>
          <a:ext cx="4275801" cy="3533864"/>
        </p:xfrm>
        <a:graphic>
          <a:graphicData uri="http://schemas.openxmlformats.org/drawingml/2006/table">
            <a:tbl>
              <a:tblPr/>
              <a:tblGrid>
                <a:gridCol w="1900356"/>
                <a:gridCol w="791815"/>
                <a:gridCol w="791815"/>
                <a:gridCol w="791815"/>
              </a:tblGrid>
              <a:tr h="452108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非击中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pad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信号分析（</a:t>
                      </a:r>
                      <a:r>
                        <a:rPr kumimoji="0" lang="en-US" altLang="zh-CN" sz="12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evts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）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52143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过第一个阈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5 fc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过第二个阈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20 fc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过第三个阈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150fc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</a:tr>
              <a:tr h="43990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过第一个阈</a:t>
                      </a: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 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5 fc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：</a:t>
                      </a: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  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171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（</a:t>
                      </a:r>
                      <a:r>
                        <a:rPr kumimoji="0" lang="en-US" altLang="zh-CN" sz="12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evts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）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14</a:t>
                      </a: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0</a:t>
                      </a: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0</a:t>
                      </a: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</a:tr>
              <a:tr h="4195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过第二个阈 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20  fc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： </a:t>
                      </a: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 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667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（</a:t>
                      </a:r>
                      <a:r>
                        <a:rPr kumimoji="0" lang="en-US" altLang="zh-CN" sz="12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evts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）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7</a:t>
                      </a: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30</a:t>
                      </a: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0</a:t>
                      </a: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</a:tr>
              <a:tr h="43990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过第三个阈</a:t>
                      </a: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  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150  fc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：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6467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（</a:t>
                      </a:r>
                      <a:r>
                        <a:rPr kumimoji="0" lang="en-US" altLang="zh-CN" sz="12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evts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）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99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（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1.53%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）</a:t>
                      </a: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101</a:t>
                      </a:r>
                      <a:r>
                        <a:rPr kumimoji="0" lang="zh-CN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（</a:t>
                      </a: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1.56%</a:t>
                      </a:r>
                      <a:r>
                        <a:rPr kumimoji="0" lang="zh-CN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）</a:t>
                      </a:r>
                      <a:endParaRPr kumimoji="0" lang="zh-CN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44</a:t>
                      </a:r>
                      <a:r>
                        <a:rPr kumimoji="0" lang="zh-CN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（</a:t>
                      </a: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0.68%</a:t>
                      </a:r>
                      <a:r>
                        <a:rPr kumimoji="0" lang="zh-CN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）</a:t>
                      </a:r>
                      <a:endParaRPr kumimoji="0" lang="zh-CN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</a:tr>
              <a:tr h="4195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总计数：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7305</a:t>
                      </a: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 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 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（</a:t>
                      </a:r>
                      <a:r>
                        <a:rPr kumimoji="0" lang="en-US" altLang="zh-CN" sz="12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evts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）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120</a:t>
                      </a:r>
                      <a:r>
                        <a:rPr kumimoji="0" lang="zh-CN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（</a:t>
                      </a: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1.64%</a:t>
                      </a:r>
                      <a:r>
                        <a:rPr kumimoji="0" lang="zh-CN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）</a:t>
                      </a:r>
                      <a:endParaRPr kumimoji="0" lang="zh-CN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131</a:t>
                      </a:r>
                      <a:r>
                        <a:rPr kumimoji="0" lang="zh-CN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（</a:t>
                      </a: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1.79%</a:t>
                      </a:r>
                      <a:r>
                        <a:rPr kumimoji="0" lang="zh-CN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）</a:t>
                      </a:r>
                      <a:endParaRPr kumimoji="0" lang="zh-CN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44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（</a:t>
                      </a: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0.6%</a:t>
                      </a:r>
                      <a:r>
                        <a:rPr kumimoji="0" lang="zh-CN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）</a:t>
                      </a:r>
                      <a:endParaRPr kumimoji="0" lang="zh-CN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822959" y="1952961"/>
            <a:ext cx="9742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设置</a:t>
            </a:r>
            <a:r>
              <a:rPr lang="en-US" altLang="zh-CN" dirty="0" smtClean="0"/>
              <a:t>3</a:t>
            </a:r>
            <a:r>
              <a:rPr lang="zh-CN" altLang="en-US" dirty="0" smtClean="0"/>
              <a:t>个阈，</a:t>
            </a:r>
            <a:r>
              <a:rPr lang="en-US" altLang="zh-CN" dirty="0" smtClean="0"/>
              <a:t>5fc</a:t>
            </a:r>
            <a:r>
              <a:rPr lang="zh-CN" altLang="en-US" dirty="0" smtClean="0"/>
              <a:t>、</a:t>
            </a:r>
            <a:r>
              <a:rPr lang="en-US" altLang="zh-CN" dirty="0" smtClean="0"/>
              <a:t>20fc</a:t>
            </a:r>
            <a:r>
              <a:rPr lang="zh-CN" altLang="en-US" dirty="0" smtClean="0"/>
              <a:t>、</a:t>
            </a:r>
            <a:r>
              <a:rPr lang="en-US" altLang="zh-CN" dirty="0" smtClean="0"/>
              <a:t>150fc</a:t>
            </a:r>
            <a:r>
              <a:rPr lang="zh-CN" altLang="en-US" dirty="0" smtClean="0"/>
              <a:t>。分别统计当击中</a:t>
            </a:r>
            <a:r>
              <a:rPr lang="en-US" altLang="zh-CN" dirty="0" smtClean="0"/>
              <a:t>pad</a:t>
            </a:r>
            <a:r>
              <a:rPr lang="zh-CN" altLang="en-US" dirty="0" smtClean="0"/>
              <a:t>信号过阈时，相邻信号过阈情况</a:t>
            </a:r>
            <a:r>
              <a:rPr lang="en-US" altLang="zh-CN" dirty="0" smtClean="0"/>
              <a:t>.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822959" y="2488210"/>
            <a:ext cx="1118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X</a:t>
            </a:r>
            <a:r>
              <a:rPr lang="zh-CN" altLang="en-US" dirty="0" smtClean="0"/>
              <a:t>光管</a:t>
            </a:r>
            <a:r>
              <a:rPr lang="en-US" altLang="zh-CN" dirty="0" smtClean="0"/>
              <a:t>A</a:t>
            </a:r>
            <a:endParaRPr lang="zh-CN" altLang="en-US" dirty="0"/>
          </a:p>
        </p:txBody>
      </p:sp>
      <p:graphicFrame>
        <p:nvGraphicFramePr>
          <p:cNvPr id="8" name="Group 5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628628"/>
              </p:ext>
            </p:extLst>
          </p:nvPr>
        </p:nvGraphicFramePr>
        <p:xfrm>
          <a:off x="4783399" y="3073798"/>
          <a:ext cx="4360601" cy="3551747"/>
        </p:xfrm>
        <a:graphic>
          <a:graphicData uri="http://schemas.openxmlformats.org/drawingml/2006/table">
            <a:tbl>
              <a:tblPr/>
              <a:tblGrid>
                <a:gridCol w="1938044"/>
                <a:gridCol w="807519"/>
                <a:gridCol w="807519"/>
                <a:gridCol w="807519"/>
              </a:tblGrid>
              <a:tr h="460413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非击中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pad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信号分析（</a:t>
                      </a:r>
                      <a:r>
                        <a:rPr kumimoji="0" lang="en-US" altLang="zh-CN" sz="12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evts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）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53101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过第一个阈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5 fc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过第二个阈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20 fc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过第三个阈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150fc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</a:tr>
              <a:tr h="52707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过第一个阈</a:t>
                      </a: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  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5 fc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：</a:t>
                      </a: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  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233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（</a:t>
                      </a:r>
                      <a:r>
                        <a:rPr kumimoji="0" lang="en-US" altLang="zh-CN" sz="12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evts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）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0</a:t>
                      </a: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0</a:t>
                      </a: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0</a:t>
                      </a: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</a:tr>
              <a:tr h="52707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过第二个阈 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20  fc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： </a:t>
                      </a: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 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780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（</a:t>
                      </a:r>
                      <a:r>
                        <a:rPr kumimoji="0" lang="en-US" altLang="zh-CN" sz="12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evts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）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4</a:t>
                      </a: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5</a:t>
                      </a: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0</a:t>
                      </a: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</a:tr>
              <a:tr h="70277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过第三个阈</a:t>
                      </a: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  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150  fc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：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8035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（</a:t>
                      </a:r>
                      <a:r>
                        <a:rPr kumimoji="0" lang="en-US" altLang="zh-CN" sz="12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evts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）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121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（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1.51%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）</a:t>
                      </a: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100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（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1.24%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）</a:t>
                      </a: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59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（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0.73%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）</a:t>
                      </a: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</a:tr>
              <a:tr h="70277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总计数：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9048</a:t>
                      </a: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 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 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（</a:t>
                      </a:r>
                      <a:r>
                        <a:rPr kumimoji="0" lang="en-US" altLang="zh-CN" sz="12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evts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）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125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（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1.38%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）</a:t>
                      </a: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105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（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1.16%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）</a:t>
                      </a: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59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（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0.65%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）</a:t>
                      </a: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</a:tr>
            </a:tbl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6651448" y="2497236"/>
            <a:ext cx="3430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X</a:t>
            </a:r>
            <a:r>
              <a:rPr lang="zh-CN" altLang="en-US" dirty="0" smtClean="0"/>
              <a:t>光管</a:t>
            </a:r>
            <a:r>
              <a:rPr lang="en-US" altLang="zh-CN" dirty="0" smtClean="0"/>
              <a:t>B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11122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串扰的结果分析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从宇宙线的数据来看串扰</a:t>
            </a:r>
            <a:r>
              <a:rPr lang="en-US" altLang="zh-CN" dirty="0"/>
              <a:t>&lt;</a:t>
            </a:r>
            <a:r>
              <a:rPr lang="en-US" altLang="zh-CN" dirty="0" smtClean="0"/>
              <a:t>2%</a:t>
            </a:r>
            <a:endParaRPr lang="en-US" altLang="zh-CN" dirty="0"/>
          </a:p>
          <a:p>
            <a:pPr lvl="1"/>
            <a:r>
              <a:rPr lang="zh-CN" altLang="en-US" dirty="0" smtClean="0"/>
              <a:t>其中应该还包含几何效应</a:t>
            </a:r>
            <a:endParaRPr lang="en-US" altLang="zh-CN" dirty="0" smtClean="0"/>
          </a:p>
          <a:p>
            <a:r>
              <a:rPr lang="en-US" altLang="zh-CN" dirty="0" smtClean="0"/>
              <a:t>X</a:t>
            </a:r>
            <a:r>
              <a:rPr lang="zh-CN" altLang="en-US" dirty="0" smtClean="0"/>
              <a:t>光机测量的结果来看大约为</a:t>
            </a:r>
            <a:r>
              <a:rPr lang="en-US" altLang="zh-CN" dirty="0" smtClean="0"/>
              <a:t>3~4%</a:t>
            </a:r>
          </a:p>
          <a:p>
            <a:pPr lvl="1"/>
            <a:r>
              <a:rPr lang="zh-CN" altLang="en-US" dirty="0" smtClean="0"/>
              <a:t>集中</a:t>
            </a:r>
            <a:r>
              <a:rPr lang="en-US" altLang="zh-CN" dirty="0" smtClean="0"/>
              <a:t>pad</a:t>
            </a:r>
            <a:r>
              <a:rPr lang="zh-CN" altLang="en-US" dirty="0" smtClean="0"/>
              <a:t>上下左右的</a:t>
            </a:r>
            <a:r>
              <a:rPr lang="en-US" altLang="zh-CN" dirty="0" smtClean="0"/>
              <a:t>Pad</a:t>
            </a:r>
            <a:r>
              <a:rPr lang="zh-CN" altLang="en-US" dirty="0" smtClean="0"/>
              <a:t>有一些过</a:t>
            </a:r>
            <a:r>
              <a:rPr lang="en-US" altLang="zh-CN" dirty="0" smtClean="0"/>
              <a:t>150fC</a:t>
            </a:r>
            <a:r>
              <a:rPr lang="zh-CN" altLang="en-US" dirty="0" smtClean="0"/>
              <a:t>阈的信号，这一部分被计算进来了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这个现象之前的报告有提到过，即在周围的</a:t>
            </a:r>
            <a:r>
              <a:rPr lang="en-US" altLang="zh-CN" dirty="0" smtClean="0"/>
              <a:t>Pad</a:t>
            </a:r>
            <a:r>
              <a:rPr lang="zh-CN" altLang="en-US" dirty="0" smtClean="0"/>
              <a:t>上测量到能谱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2903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利用多道测量增益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转接板</a:t>
            </a:r>
            <a:r>
              <a:rPr lang="en-US" altLang="zh-CN" dirty="0" smtClean="0"/>
              <a:t>——5</a:t>
            </a:r>
            <a:r>
              <a:rPr lang="zh-CN" altLang="en-US" dirty="0" smtClean="0"/>
              <a:t>个</a:t>
            </a:r>
            <a:r>
              <a:rPr lang="en-US" altLang="zh-CN" dirty="0" smtClean="0"/>
              <a:t>LEMO</a:t>
            </a:r>
            <a:r>
              <a:rPr lang="zh-CN" altLang="en-US" dirty="0" smtClean="0"/>
              <a:t>读出</a:t>
            </a:r>
            <a:endParaRPr lang="en-US" altLang="zh-CN" dirty="0" smtClean="0"/>
          </a:p>
          <a:p>
            <a:r>
              <a:rPr lang="zh-CN" altLang="en-US" dirty="0" smtClean="0"/>
              <a:t>使用前放</a:t>
            </a:r>
            <a:r>
              <a:rPr lang="en-US" altLang="zh-CN" dirty="0" smtClean="0"/>
              <a:t>+</a:t>
            </a:r>
            <a:r>
              <a:rPr lang="zh-CN" altLang="en-US" dirty="0" smtClean="0"/>
              <a:t>主放</a:t>
            </a:r>
            <a:r>
              <a:rPr lang="en-US" altLang="zh-CN" dirty="0" smtClean="0"/>
              <a:t>+</a:t>
            </a:r>
            <a:r>
              <a:rPr lang="zh-CN" altLang="en-US" dirty="0" smtClean="0"/>
              <a:t>多道测量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0" r="7571"/>
          <a:stretch/>
        </p:blipFill>
        <p:spPr>
          <a:xfrm>
            <a:off x="0" y="2730933"/>
            <a:ext cx="4457701" cy="35409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652435" y="6271833"/>
            <a:ext cx="1152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刻度曲线</a:t>
            </a:r>
            <a:endParaRPr lang="zh-CN" altLang="en-US" dirty="0"/>
          </a:p>
        </p:txBody>
      </p:sp>
      <p:grpSp>
        <p:nvGrpSpPr>
          <p:cNvPr id="14" name="组合 13"/>
          <p:cNvGrpSpPr>
            <a:grpSpLocks noChangeAspect="1"/>
          </p:cNvGrpSpPr>
          <p:nvPr/>
        </p:nvGrpSpPr>
        <p:grpSpPr>
          <a:xfrm>
            <a:off x="4594858" y="2730932"/>
            <a:ext cx="4427634" cy="3240000"/>
            <a:chOff x="4594859" y="2730933"/>
            <a:chExt cx="3901441" cy="2854949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4581"/>
            <a:stretch/>
          </p:blipFill>
          <p:spPr>
            <a:xfrm>
              <a:off x="4594859" y="2730933"/>
              <a:ext cx="3901441" cy="2854949"/>
            </a:xfrm>
            <a:prstGeom prst="rect">
              <a:avLst/>
            </a:prstGeom>
          </p:spPr>
        </p:pic>
        <p:cxnSp>
          <p:nvCxnSpPr>
            <p:cNvPr id="10" name="直接连接符 9"/>
            <p:cNvCxnSpPr/>
            <p:nvPr/>
          </p:nvCxnSpPr>
          <p:spPr>
            <a:xfrm>
              <a:off x="8496300" y="2755106"/>
              <a:ext cx="0" cy="28122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7100389" y="3522244"/>
            <a:ext cx="1017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～</a:t>
            </a:r>
            <a:r>
              <a:rPr lang="en-US" altLang="zh-CN" dirty="0" smtClean="0"/>
              <a:t>370fc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6892995" y="3062160"/>
            <a:ext cx="1992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Centroid(N):375.47</a:t>
            </a:r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6245093" y="6061684"/>
            <a:ext cx="1295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增益</a:t>
            </a:r>
            <a:r>
              <a:rPr lang="en-US" altLang="zh-CN" dirty="0" smtClean="0"/>
              <a:t>~7700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6691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部分</a:t>
            </a:r>
            <a:r>
              <a:rPr lang="en-US" altLang="zh-CN" dirty="0"/>
              <a:t>pad</a:t>
            </a:r>
            <a:r>
              <a:rPr lang="zh-CN" altLang="en-US" dirty="0"/>
              <a:t>增益均匀性测量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/>
              <a:t>高压加了</a:t>
            </a:r>
            <a:r>
              <a:rPr lang="en-US" altLang="zh-CN" dirty="0"/>
              <a:t>2</a:t>
            </a:r>
            <a:r>
              <a:rPr lang="zh-CN" altLang="en-US" dirty="0"/>
              <a:t>小时，用多道测量部分</a:t>
            </a:r>
            <a:r>
              <a:rPr lang="en-US" altLang="zh-CN" dirty="0"/>
              <a:t>pad</a:t>
            </a:r>
            <a:r>
              <a:rPr lang="zh-CN" altLang="en-US" dirty="0"/>
              <a:t>均匀性</a:t>
            </a:r>
          </a:p>
          <a:p>
            <a:pPr marL="898398" lvl="2" indent="-514350">
              <a:buFont typeface="+mj-lt"/>
              <a:buAutoNum type="arabicPeriod"/>
            </a:pPr>
            <a:r>
              <a:rPr lang="zh-CN" altLang="en-US" dirty="0" smtClean="0"/>
              <a:t>取</a:t>
            </a:r>
            <a:r>
              <a:rPr lang="zh-CN" altLang="en-US" dirty="0"/>
              <a:t>每块区域上对应</a:t>
            </a:r>
            <a:r>
              <a:rPr lang="en-US" altLang="zh-CN" dirty="0"/>
              <a:t>ASIC</a:t>
            </a:r>
            <a:r>
              <a:rPr lang="zh-CN" altLang="en-US" dirty="0"/>
              <a:t>通道数为</a:t>
            </a:r>
            <a:r>
              <a:rPr lang="en-US" altLang="zh-CN" dirty="0"/>
              <a:t>28</a:t>
            </a:r>
            <a:r>
              <a:rPr lang="zh-CN" altLang="en-US" dirty="0"/>
              <a:t>的</a:t>
            </a:r>
            <a:r>
              <a:rPr lang="en-US" altLang="zh-CN" dirty="0"/>
              <a:t>pad</a:t>
            </a:r>
            <a:r>
              <a:rPr lang="zh-CN" altLang="en-US" dirty="0"/>
              <a:t>为测试对象，测量其增益均匀性。</a:t>
            </a:r>
          </a:p>
          <a:p>
            <a:pPr marL="898398" lvl="2" indent="-514350">
              <a:buFont typeface="+mj-lt"/>
              <a:buAutoNum type="arabicPeriod"/>
            </a:pPr>
            <a:r>
              <a:rPr lang="zh-CN" altLang="en-US" dirty="0" smtClean="0"/>
              <a:t>除湿机</a:t>
            </a:r>
            <a:r>
              <a:rPr lang="zh-CN" altLang="en-US" dirty="0"/>
              <a:t>开</a:t>
            </a:r>
            <a:r>
              <a:rPr lang="en-US" altLang="zh-CN" dirty="0"/>
              <a:t>2</a:t>
            </a:r>
            <a:r>
              <a:rPr lang="zh-CN" altLang="en-US" dirty="0"/>
              <a:t>小时后，重新取数</a:t>
            </a:r>
            <a:endParaRPr lang="zh-CN" altLang="en-US" dirty="0"/>
          </a:p>
        </p:txBody>
      </p:sp>
      <p:graphicFrame>
        <p:nvGraphicFramePr>
          <p:cNvPr id="5" name="Group 5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7643124"/>
              </p:ext>
            </p:extLst>
          </p:nvPr>
        </p:nvGraphicFramePr>
        <p:xfrm>
          <a:off x="195064" y="2653490"/>
          <a:ext cx="8799589" cy="2588436"/>
        </p:xfrm>
        <a:graphic>
          <a:graphicData uri="http://schemas.openxmlformats.org/drawingml/2006/table">
            <a:tbl>
              <a:tblPr/>
              <a:tblGrid>
                <a:gridCol w="1260000"/>
                <a:gridCol w="537959"/>
                <a:gridCol w="537113"/>
                <a:gridCol w="538805"/>
                <a:gridCol w="537959"/>
                <a:gridCol w="537959"/>
                <a:gridCol w="537958"/>
                <a:gridCol w="540000"/>
                <a:gridCol w="540000"/>
                <a:gridCol w="537959"/>
                <a:gridCol w="537959"/>
                <a:gridCol w="537959"/>
                <a:gridCol w="540000"/>
                <a:gridCol w="540000"/>
                <a:gridCol w="537959"/>
              </a:tblGrid>
              <a:tr h="52639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A36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B46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C45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D20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E21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F30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G33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H29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J19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K20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L45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M43</a:t>
                      </a:r>
                      <a:endParaRPr kumimoji="0" lang="zh-CN" altLang="en-US" sz="12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N34</a:t>
                      </a:r>
                      <a:endParaRPr kumimoji="0" lang="zh-CN" altLang="en-US" sz="12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P33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56309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环境温湿度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: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25</a:t>
                      </a:r>
                      <a:r>
                        <a:rPr kumimoji="0" lang="zh-CN" altLang="en-US" sz="12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℃、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56%</a:t>
                      </a: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</a:rPr>
                        <a:t>352.21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238.16</a:t>
                      </a:r>
                    </a:p>
                    <a:p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224.52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299.69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242.44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268.16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234.94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330.25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237.29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249.65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333.04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298.25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368.72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281.41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FF7"/>
                    </a:solidFill>
                  </a:tcPr>
                </a:tc>
              </a:tr>
              <a:tr h="6904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除湿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后温湿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度：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27.6</a:t>
                      </a:r>
                      <a:r>
                        <a:rPr kumimoji="0" lang="zh-CN" altLang="en-US" sz="12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℃、</a:t>
                      </a:r>
                      <a:r>
                        <a:rPr kumimoji="0" lang="en-US" altLang="zh-CN" sz="12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42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%</a:t>
                      </a: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353.81</a:t>
                      </a:r>
                      <a:endParaRPr kumimoji="0" lang="zh-CN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247.33</a:t>
                      </a:r>
                      <a:endParaRPr kumimoji="0" lang="zh-CN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231.87</a:t>
                      </a:r>
                      <a:endParaRPr kumimoji="0" lang="zh-CN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312.33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268.01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282.49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257.20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342.89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244.82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251.21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333.17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292.13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364.77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+mn-cs"/>
                        </a:rPr>
                        <a:t>261.03</a:t>
                      </a:r>
                      <a:endParaRPr kumimoji="0" lang="zh-CN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+mn-cs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</a:tr>
              <a:tr h="6904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相对增长（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%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）</a:t>
                      </a:r>
                      <a:endParaRPr kumimoji="0" lang="zh-CN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0.45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3.85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3.27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4.22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10.55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5.34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9.47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3.83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3.17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0.62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～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0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-2.05</a:t>
                      </a:r>
                      <a:endParaRPr kumimoji="0" lang="zh-CN" altLang="en-US" sz="12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-1.07</a:t>
                      </a:r>
                      <a:endParaRPr kumimoji="0" lang="zh-CN" altLang="en-US" sz="12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charset="-122"/>
                          <a:cs typeface="Times New Roman" pitchFamily="18" charset="0"/>
                        </a:rPr>
                        <a:t>-7.24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marL="54212" marR="54212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2DEEF"/>
                    </a:solidFill>
                  </a:tcPr>
                </a:tc>
              </a:tr>
            </a:tbl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387645" y="5499762"/>
            <a:ext cx="84144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可以初步认为，实验室条件下短时间内除湿机的除湿效果对探测器增益影响</a:t>
            </a:r>
            <a:r>
              <a:rPr lang="zh-CN" altLang="en-US" dirty="0" smtClean="0"/>
              <a:t>不大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 smtClean="0"/>
              <a:t>改进的空间</a:t>
            </a:r>
            <a:endParaRPr lang="en-US" altLang="zh-CN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气体</a:t>
            </a:r>
            <a:r>
              <a:rPr lang="zh-CN" altLang="en-US" dirty="0" smtClean="0"/>
              <a:t>湿度的测量</a:t>
            </a:r>
            <a:endParaRPr lang="en-US" altLang="zh-CN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 smtClean="0"/>
              <a:t>在下雨天环境湿度大的时候测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807893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改</a:t>
            </a:r>
            <a:r>
              <a:rPr lang="zh-CN" altLang="en-US" dirty="0" smtClean="0"/>
              <a:t>板</a:t>
            </a:r>
            <a:r>
              <a:rPr lang="zh-CN" altLang="en-US" dirty="0" smtClean="0"/>
              <a:t>计划</a:t>
            </a:r>
            <a:r>
              <a:rPr lang="en-US" altLang="zh-CN" dirty="0" smtClean="0"/>
              <a:t>:</a:t>
            </a:r>
            <a:r>
              <a:rPr lang="zh-CN" altLang="en-US" dirty="0" smtClean="0"/>
              <a:t>阳极板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95959" y="1175395"/>
            <a:ext cx="5595397" cy="5521240"/>
          </a:xfrm>
        </p:spPr>
        <p:txBody>
          <a:bodyPr>
            <a:normAutofit lnSpcReduction="10000"/>
          </a:bodyPr>
          <a:lstStyle/>
          <a:p>
            <a:r>
              <a:rPr lang="en-US" altLang="zh-CN" dirty="0" smtClean="0"/>
              <a:t>30cm</a:t>
            </a:r>
            <a:r>
              <a:rPr lang="zh-CN" altLang="en-US" dirty="0" smtClean="0"/>
              <a:t>*</a:t>
            </a:r>
            <a:r>
              <a:rPr lang="en-US" altLang="zh-CN" dirty="0" smtClean="0"/>
              <a:t>30cm</a:t>
            </a:r>
            <a:r>
              <a:rPr lang="zh-CN" altLang="en-US" dirty="0" smtClean="0"/>
              <a:t>阳极板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ASIC</a:t>
            </a:r>
            <a:r>
              <a:rPr lang="zh-CN" altLang="en-US" dirty="0" smtClean="0"/>
              <a:t>焊在阳极板背面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有</a:t>
            </a:r>
            <a:r>
              <a:rPr lang="en-US" altLang="zh-CN" dirty="0" smtClean="0"/>
              <a:t>2</a:t>
            </a:r>
            <a:r>
              <a:rPr lang="zh-CN" altLang="en-US" dirty="0" smtClean="0"/>
              <a:t>片</a:t>
            </a:r>
            <a:r>
              <a:rPr lang="en-US" altLang="zh-CN" dirty="0" smtClean="0"/>
              <a:t>ASIC</a:t>
            </a:r>
            <a:r>
              <a:rPr lang="zh-CN" altLang="en-US" dirty="0" smtClean="0"/>
              <a:t>部分管脚不接信号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8</a:t>
            </a:r>
            <a:r>
              <a:rPr lang="zh-CN" altLang="en-US" dirty="0" smtClean="0"/>
              <a:t>层盲埋孔板，除机械孔外无通孔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阳极板需要多出一部分用于放通孔器件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表贴</a:t>
            </a:r>
            <a:r>
              <a:rPr lang="en-US" altLang="zh-CN" dirty="0" smtClean="0"/>
              <a:t>SMA</a:t>
            </a:r>
          </a:p>
          <a:p>
            <a:pPr lvl="2"/>
            <a:r>
              <a:rPr lang="en-US" altLang="zh-CN" dirty="0" smtClean="0"/>
              <a:t>CTest</a:t>
            </a:r>
            <a:r>
              <a:rPr lang="zh-CN" altLang="en-US" dirty="0" smtClean="0"/>
              <a:t>管脚</a:t>
            </a:r>
            <a:endParaRPr lang="en-US" altLang="zh-CN" dirty="0" smtClean="0"/>
          </a:p>
          <a:p>
            <a:pPr lvl="2"/>
            <a:r>
              <a:rPr lang="zh-CN" altLang="en-US" dirty="0"/>
              <a:t>每</a:t>
            </a:r>
            <a:r>
              <a:rPr lang="zh-CN" altLang="en-US" dirty="0" smtClean="0"/>
              <a:t>隔一段距离引出一个</a:t>
            </a:r>
            <a:r>
              <a:rPr lang="en-US" altLang="zh-CN" dirty="0" smtClean="0"/>
              <a:t>Pad</a:t>
            </a:r>
            <a:r>
              <a:rPr lang="zh-CN" altLang="en-US" dirty="0" smtClean="0"/>
              <a:t>信号用作测试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需要和</a:t>
            </a:r>
            <a:r>
              <a:rPr lang="en-US" altLang="zh-CN" dirty="0" smtClean="0"/>
              <a:t>DIF</a:t>
            </a:r>
            <a:r>
              <a:rPr lang="zh-CN" altLang="en-US" dirty="0" smtClean="0"/>
              <a:t>通信的信号数目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所有</a:t>
            </a:r>
            <a:r>
              <a:rPr lang="en-US" altLang="zh-CN" dirty="0" smtClean="0"/>
              <a:t>ASIC</a:t>
            </a:r>
            <a:r>
              <a:rPr lang="zh-CN" altLang="en-US" dirty="0" smtClean="0"/>
              <a:t>可共用的</a:t>
            </a:r>
            <a:r>
              <a:rPr lang="en-US" altLang="zh-CN" dirty="0" smtClean="0"/>
              <a:t>21</a:t>
            </a:r>
            <a:r>
              <a:rPr lang="zh-CN" altLang="en-US" dirty="0" smtClean="0"/>
              <a:t>个</a:t>
            </a:r>
            <a:endParaRPr lang="en-US" altLang="zh-CN" dirty="0" smtClean="0"/>
          </a:p>
          <a:p>
            <a:pPr lvl="2"/>
            <a:r>
              <a:rPr lang="zh-CN" altLang="en-US" dirty="0"/>
              <a:t>每</a:t>
            </a:r>
            <a:r>
              <a:rPr lang="zh-CN" altLang="en-US" dirty="0" smtClean="0"/>
              <a:t>串独立接口</a:t>
            </a:r>
            <a:r>
              <a:rPr lang="en-US" altLang="zh-CN" dirty="0" smtClean="0"/>
              <a:t>15</a:t>
            </a:r>
            <a:r>
              <a:rPr lang="zh-CN" altLang="en-US" dirty="0" smtClean="0"/>
              <a:t>个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后续</a:t>
            </a:r>
            <a:r>
              <a:rPr lang="en-US" altLang="zh-CN" dirty="0" smtClean="0"/>
              <a:t>40cm</a:t>
            </a:r>
            <a:r>
              <a:rPr lang="zh-CN" altLang="en-US" dirty="0" smtClean="0"/>
              <a:t>*</a:t>
            </a:r>
            <a:r>
              <a:rPr lang="en-US" altLang="zh-CN" dirty="0" smtClean="0"/>
              <a:t>40cm</a:t>
            </a:r>
            <a:r>
              <a:rPr lang="zh-CN" altLang="en-US" dirty="0" smtClean="0"/>
              <a:t>探测器，保留接口</a:t>
            </a:r>
            <a:r>
              <a:rPr lang="en-US" altLang="zh-CN" dirty="0" smtClean="0"/>
              <a:t>15</a:t>
            </a:r>
            <a:r>
              <a:rPr lang="zh-CN" altLang="en-US" dirty="0" smtClean="0"/>
              <a:t>个</a:t>
            </a:r>
            <a:endParaRPr lang="en-US" altLang="zh-CN" dirty="0" smtClean="0"/>
          </a:p>
          <a:p>
            <a:pPr lvl="2"/>
            <a:r>
              <a:rPr lang="zh-CN" altLang="en-US" dirty="0"/>
              <a:t>片选信号：</a:t>
            </a:r>
            <a:r>
              <a:rPr lang="en-US" altLang="zh-CN" dirty="0"/>
              <a:t>6</a:t>
            </a:r>
            <a:r>
              <a:rPr lang="zh-CN" altLang="en-US" dirty="0" smtClean="0"/>
              <a:t>个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共</a:t>
            </a:r>
            <a:r>
              <a:rPr lang="en-US" altLang="zh-CN" dirty="0" smtClean="0"/>
              <a:t>102</a:t>
            </a:r>
            <a:r>
              <a:rPr lang="zh-CN" altLang="en-US" dirty="0" smtClean="0"/>
              <a:t>个</a:t>
            </a:r>
            <a:endParaRPr lang="en-US" altLang="zh-CN" dirty="0" smtClean="0"/>
          </a:p>
          <a:p>
            <a:pPr lvl="1"/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9414" y="1723260"/>
            <a:ext cx="1847475" cy="14472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5391" y="256647"/>
            <a:ext cx="1353312" cy="121310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6241" y="3423970"/>
            <a:ext cx="3211706" cy="30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800720"/>
      </p:ext>
    </p:extLst>
  </p:cSld>
  <p:clrMapOvr>
    <a:masterClrMapping/>
  </p:clrMapOvr>
</p:sld>
</file>

<file path=ppt/theme/theme1.xml><?xml version="1.0" encoding="utf-8"?>
<a:theme xmlns:a="http://schemas.openxmlformats.org/drawingml/2006/main" name="回顾">
  <a:themeElements>
    <a:clrScheme name="回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1" id="{EA092042-D3BA-43ED-B5B0-0B6E1A8BA410}" vid="{136F997E-5934-429A-BFD3-33FF7080D4C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汇报母版new</Template>
  <TotalTime>5681</TotalTime>
  <Words>1364</Words>
  <Application>Microsoft Office PowerPoint</Application>
  <PresentationFormat>全屏显示(4:3)</PresentationFormat>
  <Paragraphs>333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楷体</vt:lpstr>
      <vt:lpstr>宋体</vt:lpstr>
      <vt:lpstr>Arial</vt:lpstr>
      <vt:lpstr>Calibri</vt:lpstr>
      <vt:lpstr>Calibri Light</vt:lpstr>
      <vt:lpstr>Cambria Math</vt:lpstr>
      <vt:lpstr>Romantic</vt:lpstr>
      <vt:lpstr>Times New Roman</vt:lpstr>
      <vt:lpstr>Wingdings</vt:lpstr>
      <vt:lpstr>回顾</vt:lpstr>
      <vt:lpstr>SDHCAL工作汇报</vt:lpstr>
      <vt:lpstr>效率测试</vt:lpstr>
      <vt:lpstr>关于效率的分析</vt:lpstr>
      <vt:lpstr>宇宙线数据分析串扰</vt:lpstr>
      <vt:lpstr>X射线测串扰</vt:lpstr>
      <vt:lpstr>串扰的结果分析</vt:lpstr>
      <vt:lpstr>利用多道测量增益</vt:lpstr>
      <vt:lpstr>部分pad增益均匀性测量</vt:lpstr>
      <vt:lpstr>改板计划:阳极板</vt:lpstr>
      <vt:lpstr>阳极板</vt:lpstr>
      <vt:lpstr>改板计划:DIF板</vt:lpstr>
      <vt:lpstr>改板计划:DAQ板</vt:lpstr>
      <vt:lpstr>芯片采购问题</vt:lpstr>
      <vt:lpstr>Back Up</vt:lpstr>
      <vt:lpstr>                             对比</vt:lpstr>
      <vt:lpstr>幅度谱初步扫描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SDHCAL工作汇报</dc:title>
  <dc:creator>王宇</dc:creator>
  <cp:lastModifiedBy>王宇</cp:lastModifiedBy>
  <cp:revision>32</cp:revision>
  <dcterms:created xsi:type="dcterms:W3CDTF">2017-07-13T11:52:54Z</dcterms:created>
  <dcterms:modified xsi:type="dcterms:W3CDTF">2017-07-18T15:54:44Z</dcterms:modified>
</cp:coreProperties>
</file>

<file path=docProps/thumbnail.jpeg>
</file>